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22"/>
  </p:notesMasterIdLst>
  <p:sldIdLst>
    <p:sldId id="256" r:id="rId2"/>
    <p:sldId id="268" r:id="rId3"/>
    <p:sldId id="305" r:id="rId4"/>
    <p:sldId id="306" r:id="rId5"/>
    <p:sldId id="307" r:id="rId6"/>
    <p:sldId id="308" r:id="rId7"/>
    <p:sldId id="278" r:id="rId8"/>
    <p:sldId id="279" r:id="rId9"/>
    <p:sldId id="293" r:id="rId10"/>
    <p:sldId id="299" r:id="rId11"/>
    <p:sldId id="282" r:id="rId12"/>
    <p:sldId id="286" r:id="rId13"/>
    <p:sldId id="289" r:id="rId14"/>
    <p:sldId id="309" r:id="rId15"/>
    <p:sldId id="303" r:id="rId16"/>
    <p:sldId id="304" r:id="rId17"/>
    <p:sldId id="290" r:id="rId18"/>
    <p:sldId id="298" r:id="rId19"/>
    <p:sldId id="291" r:id="rId20"/>
    <p:sldId id="28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739AB1F-54A1-4078-815B-48E570DDDB3F}">
          <p14:sldIdLst>
            <p14:sldId id="256"/>
            <p14:sldId id="268"/>
            <p14:sldId id="305"/>
            <p14:sldId id="306"/>
            <p14:sldId id="307"/>
            <p14:sldId id="308"/>
            <p14:sldId id="278"/>
            <p14:sldId id="279"/>
            <p14:sldId id="293"/>
            <p14:sldId id="299"/>
            <p14:sldId id="282"/>
            <p14:sldId id="286"/>
            <p14:sldId id="289"/>
            <p14:sldId id="309"/>
            <p14:sldId id="303"/>
            <p14:sldId id="304"/>
          </p14:sldIdLst>
        </p14:section>
        <p14:section name="Раздел без заголовка" id="{09D0E2EF-8514-46A0-A9E7-8545D0AAD426}">
          <p14:sldIdLst>
            <p14:sldId id="290"/>
            <p14:sldId id="298"/>
            <p14:sldId id="291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1F40"/>
    <a:srgbClr val="134790"/>
    <a:srgbClr val="000C00"/>
    <a:srgbClr val="003300"/>
    <a:srgbClr val="FAC607"/>
    <a:srgbClr val="FFF4E7"/>
    <a:srgbClr val="E20443"/>
    <a:srgbClr val="E20612"/>
    <a:srgbClr val="000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4" autoAdjust="0"/>
    <p:restoredTop sz="80053" autoAdjust="0"/>
  </p:normalViewPr>
  <p:slideViewPr>
    <p:cSldViewPr snapToGrid="0">
      <p:cViewPr varScale="1">
        <p:scale>
          <a:sx n="54" d="100"/>
          <a:sy n="54" d="100"/>
        </p:scale>
        <p:origin x="11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5DBCE-3C93-4A77-BB34-E173C1BB63C4}" type="datetimeFigureOut">
              <a:rPr lang="ru-RU" smtClean="0"/>
              <a:t>26.06.2023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59836-F14F-4B59-88C5-E1BDDE302E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964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59836-F14F-4B59-88C5-E1BDDE302E9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528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59836-F14F-4B59-88C5-E1BDDE302E9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154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Доделать, вставить до сети и после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59836-F14F-4B59-88C5-E1BDDE302E95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02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Доделать, вставить до сети и после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59836-F14F-4B59-88C5-E1BDDE302E9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69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59836-F14F-4B59-88C5-E1BDDE302E9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022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Взяла самые </a:t>
            </a:r>
            <a:r>
              <a:rPr lang="ru-RU" dirty="0" err="1"/>
              <a:t>частовстречющиеся</a:t>
            </a:r>
            <a:r>
              <a:rPr lang="ru-RU" dirty="0"/>
              <a:t> в статьях за 21-23 годы</a:t>
            </a:r>
          </a:p>
          <a:p>
            <a:r>
              <a:rPr lang="ru-RU"/>
              <a:t>И </a:t>
            </a:r>
            <a:r>
              <a:rPr lang="ru-RU" err="1"/>
              <a:t>отутствие</a:t>
            </a:r>
            <a:r>
              <a:rPr lang="ru-RU"/>
              <a:t> лосе</a:t>
            </a:r>
            <a:r>
              <a:rPr lang="ru-RU" dirty="0"/>
              <a:t>й</a:t>
            </a:r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59836-F14F-4B59-88C5-E1BDDE302E9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7379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59836-F14F-4B59-88C5-E1BDDE302E9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95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Взяла самые </a:t>
            </a:r>
            <a:r>
              <a:rPr lang="ru-RU" dirty="0" err="1"/>
              <a:t>частовстречющиеся</a:t>
            </a:r>
            <a:r>
              <a:rPr lang="ru-RU" dirty="0"/>
              <a:t> в статьях за 21-23 годы</a:t>
            </a:r>
          </a:p>
          <a:p>
            <a:r>
              <a:rPr lang="ru-RU"/>
              <a:t>И </a:t>
            </a:r>
            <a:r>
              <a:rPr lang="ru-RU" err="1"/>
              <a:t>отутствие</a:t>
            </a:r>
            <a:r>
              <a:rPr lang="ru-RU"/>
              <a:t> лосе</a:t>
            </a:r>
            <a:r>
              <a:rPr lang="ru-RU" dirty="0"/>
              <a:t>й</a:t>
            </a:r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59836-F14F-4B59-88C5-E1BDDE302E9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521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59836-F14F-4B59-88C5-E1BDDE302E9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50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Проблемы начались где-то тут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59836-F14F-4B59-88C5-E1BDDE302E9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225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Допущения:</a:t>
            </a:r>
            <a:endParaRPr lang="en-US" dirty="0"/>
          </a:p>
          <a:p>
            <a:r>
              <a:rPr lang="en-US" dirty="0"/>
              <a:t>1 </a:t>
            </a:r>
            <a:r>
              <a:rPr lang="ru-RU" dirty="0"/>
              <a:t>вид на одном фото из-за биологических особенностей</a:t>
            </a:r>
          </a:p>
          <a:p>
            <a:r>
              <a:rPr lang="ru-RU" dirty="0"/>
              <a:t>Отловить ложноположительные сложнее ложноотрицательных =</a:t>
            </a:r>
            <a:r>
              <a:rPr lang="en-US" dirty="0"/>
              <a:t>&gt; </a:t>
            </a:r>
            <a:r>
              <a:rPr lang="ru-RU" dirty="0"/>
              <a:t>поднимаем порог и даем сети много кадров на вход</a:t>
            </a:r>
          </a:p>
          <a:p>
            <a:r>
              <a:rPr lang="ru-RU" dirty="0"/>
              <a:t>Не умеем отличать лосей между собой =</a:t>
            </a:r>
            <a:r>
              <a:rPr lang="en-US" dirty="0"/>
              <a:t>&gt; </a:t>
            </a:r>
            <a:r>
              <a:rPr lang="ru-RU" dirty="0"/>
              <a:t>берем максимум из предсказаний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Алгоритм определения: если для двух прямоугольников площадь пересечения = 60% или более от площади малого из них, считаем, что это один зверь, соединяем их в один общий описанный прямоугольник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59836-F14F-4B59-88C5-E1BDDE302E9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229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59836-F14F-4B59-88C5-E1BDDE302E9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3243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FA767-37DD-4BC3-9942-8F6386A1C4B9}" type="datetime1">
              <a:rPr lang="ru-RU" smtClean="0"/>
              <a:t>26.06.2023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7946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7263-147B-4A09-9A5B-293584FE0151}" type="datetime1">
              <a:rPr lang="ru-RU" smtClean="0"/>
              <a:t>26.06.2023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30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60B9-1B09-4012-9E40-46F463175B5D}" type="datetime1">
              <a:rPr lang="ru-RU" smtClean="0"/>
              <a:t>26.06.2023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83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AB390-7D25-4BCA-9E5D-6A660AD40A64}" type="datetime1">
              <a:rPr lang="ru-RU" smtClean="0"/>
              <a:t>26.06.2023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562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D5AE-B14F-4D91-B69F-FA556E658EF7}" type="datetime1">
              <a:rPr lang="ru-RU" smtClean="0"/>
              <a:t>26.06.2023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492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9C14F-8013-4E18-9B5F-03117804BEB4}" type="datetime1">
              <a:rPr lang="ru-RU" smtClean="0"/>
              <a:t>26.06.2023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368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9FEB-F456-4317-ADA7-31A68EC17C4A}" type="datetime1">
              <a:rPr lang="ru-RU" smtClean="0"/>
              <a:t>26.06.2023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849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66C26-6468-4AAE-947D-8B036E79F802}" type="datetime1">
              <a:rPr lang="ru-RU" smtClean="0"/>
              <a:t>26.06.2023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1507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E5AF-368A-465F-AF34-F1BF74A45244}" type="datetime1">
              <a:rPr lang="ru-RU" smtClean="0"/>
              <a:t>26.06.2023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70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9B5C-7DE0-4A71-9494-8524ABA8AA00}" type="datetime1">
              <a:rPr lang="ru-RU" smtClean="0"/>
              <a:t>26.06.2023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00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7E80-8156-40E7-AA99-D319C41B8705}" type="datetime1">
              <a:rPr lang="ru-RU" smtClean="0"/>
              <a:t>26.06.2023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539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C066A-EC6D-4FBE-930A-9B9C60F26B57}" type="datetime1">
              <a:rPr lang="ru-RU" smtClean="0"/>
              <a:t>26.06.2023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068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github.com/Mefoolyhi/moose-detector-serve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nnaanikina/moose_application" TargetMode="External"/><Relationship Id="rId5" Type="http://schemas.openxmlformats.org/officeDocument/2006/relationships/image" Target="../media/image32.jpe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4.png"/><Relationship Id="rId7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aleriaIM/ESP32-Arduino-UDP/tree/mai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4.png"/><Relationship Id="rId7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5.svg"/><Relationship Id="rId10" Type="http://schemas.openxmlformats.org/officeDocument/2006/relationships/image" Target="../media/image25.jpeg"/><Relationship Id="rId4" Type="http://schemas.openxmlformats.org/officeDocument/2006/relationships/image" Target="../media/image4.png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8" y="0"/>
            <a:ext cx="12200338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037230" y="1540585"/>
            <a:ext cx="9051650" cy="23316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Умные </a:t>
            </a:r>
            <a:r>
              <a:rPr lang="ru-RU" altLang="ru-RU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фотоловушки</a:t>
            </a:r>
            <a:r>
              <a:rPr lang="ru-RU" altLang="ru-RU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с функцией распознавания животных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37230" y="4241754"/>
            <a:ext cx="813222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155825" algn="l"/>
              </a:tabLst>
            </a:pPr>
            <a:r>
              <a:rPr lang="ru-RU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Докладчики: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Габдорахманова</a:t>
            </a:r>
            <a:r>
              <a:rPr lang="ru-RU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Елена Алексеевна</a:t>
            </a:r>
            <a:br>
              <a:rPr lang="ru-RU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Мухаметдинова Валерия Игоревна</a:t>
            </a:r>
            <a:br>
              <a:rPr lang="ru-RU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Аникина Инна Владимировна</a:t>
            </a:r>
            <a:br>
              <a:rPr lang="ru-RU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Студенты групп ФИИТ-402 и ФИИТ-303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13B2E-9612-48F5-B1E5-19CAC67F0E83}"/>
              </a:ext>
            </a:extLst>
          </p:cNvPr>
          <p:cNvSpPr txBox="1"/>
          <p:nvPr/>
        </p:nvSpPr>
        <p:spPr>
          <a:xfrm>
            <a:off x="1003883" y="258147"/>
            <a:ext cx="10184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Набор данных</a:t>
            </a:r>
            <a:endParaRPr lang="ru-RU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4861F6-C872-4B1C-9A3E-5D46FE18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10</a:t>
            </a:fld>
            <a:endParaRPr lang="ru-RU"/>
          </a:p>
        </p:txBody>
      </p:sp>
      <p:pic>
        <p:nvPicPr>
          <p:cNvPr id="13" name="Picture 28">
            <a:extLst>
              <a:ext uri="{FF2B5EF4-FFF2-40B4-BE49-F238E27FC236}">
                <a16:creationId xmlns:a16="http://schemas.microsoft.com/office/drawing/2014/main" id="{397350D7-9635-4952-B2E6-D1535AA4B9C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616" y="1132774"/>
            <a:ext cx="5199193" cy="2599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7">
            <a:extLst>
              <a:ext uri="{FF2B5EF4-FFF2-40B4-BE49-F238E27FC236}">
                <a16:creationId xmlns:a16="http://schemas.microsoft.com/office/drawing/2014/main" id="{1FD7E5EF-69E8-4626-BF22-7970BBBE752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97" y="1132774"/>
            <a:ext cx="5199689" cy="2599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42">
            <a:extLst>
              <a:ext uri="{FF2B5EF4-FFF2-40B4-BE49-F238E27FC236}">
                <a16:creationId xmlns:a16="http://schemas.microsoft.com/office/drawing/2014/main" id="{807C9A4A-DB44-4D54-B8D5-73DCA073BD5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97" y="4060863"/>
            <a:ext cx="5199689" cy="2600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37">
            <a:extLst>
              <a:ext uri="{FF2B5EF4-FFF2-40B4-BE49-F238E27FC236}">
                <a16:creationId xmlns:a16="http://schemas.microsoft.com/office/drawing/2014/main" id="{5E0A48F0-B50D-48F7-B0E5-1418BF772C1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616" y="4060862"/>
            <a:ext cx="5199193" cy="25998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DD3B06-4770-4E1D-BF0E-8C4073455667}"/>
              </a:ext>
            </a:extLst>
          </p:cNvPr>
          <p:cNvSpPr txBox="1"/>
          <p:nvPr/>
        </p:nvSpPr>
        <p:spPr>
          <a:xfrm>
            <a:off x="194032" y="1885234"/>
            <a:ext cx="461665" cy="109492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тестовый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DEF534-82D3-47A4-A8DA-0FA4D38A024F}"/>
              </a:ext>
            </a:extLst>
          </p:cNvPr>
          <p:cNvSpPr txBox="1"/>
          <p:nvPr/>
        </p:nvSpPr>
        <p:spPr>
          <a:xfrm>
            <a:off x="194032" y="4649201"/>
            <a:ext cx="461665" cy="142316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обучающий</a:t>
            </a:r>
          </a:p>
        </p:txBody>
      </p:sp>
    </p:spTree>
    <p:extLst>
      <p:ext uri="{BB962C8B-B14F-4D97-AF65-F5344CB8AC3E}">
        <p14:creationId xmlns:p14="http://schemas.microsoft.com/office/powerpoint/2010/main" val="943149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13B2E-9612-48F5-B1E5-19CAC67F0E83}"/>
              </a:ext>
            </a:extLst>
          </p:cNvPr>
          <p:cNvSpPr txBox="1"/>
          <p:nvPr/>
        </p:nvSpPr>
        <p:spPr>
          <a:xfrm>
            <a:off x="1003883" y="258147"/>
            <a:ext cx="10184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Предлагаемое решение</a:t>
            </a:r>
            <a:endParaRPr lang="ru-RU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8DD17-C297-4597-A8BC-363C1876DA7E}"/>
              </a:ext>
            </a:extLst>
          </p:cNvPr>
          <p:cNvSpPr txBox="1"/>
          <p:nvPr/>
        </p:nvSpPr>
        <p:spPr>
          <a:xfrm>
            <a:off x="711199" y="1361440"/>
            <a:ext cx="110797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Docker + MySQL + Python</a:t>
            </a:r>
          </a:p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Каскадная модель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MD -&gt;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классика</a:t>
            </a:r>
          </a:p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Оцениваем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precision + accuracy</a:t>
            </a:r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Порог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MD = 0.4</a:t>
            </a:r>
          </a:p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0CB52-ACA9-426A-8C64-FEA1F8BBF106}"/>
              </a:ext>
            </a:extLst>
          </p:cNvPr>
          <p:cNvSpPr txBox="1"/>
          <p:nvPr/>
        </p:nvSpPr>
        <p:spPr>
          <a:xfrm>
            <a:off x="5088823" y="3280306"/>
            <a:ext cx="2014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Алгоритм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2ED4F-3E6B-48A6-97A7-A8F6B322856C}"/>
              </a:ext>
            </a:extLst>
          </p:cNvPr>
          <p:cNvSpPr txBox="1"/>
          <p:nvPr/>
        </p:nvSpPr>
        <p:spPr>
          <a:xfrm>
            <a:off x="711199" y="4121953"/>
            <a:ext cx="110797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Получаем габаритные прямоугольники</a:t>
            </a:r>
          </a:p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каждого зверя берем максимальный</a:t>
            </a:r>
          </a:p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Выдаем предсказание на вид зверя</a:t>
            </a:r>
          </a:p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видеоряда храним </a:t>
            </a:r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наибольшее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количество особей</a:t>
            </a:r>
          </a:p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Сохраняем время и лучший результат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8B6858-CA91-48E7-899E-020CC790C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11</a:t>
            </a:fld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F2714A6-3061-4AF7-887C-1D7083DE24EB}"/>
              </a:ext>
            </a:extLst>
          </p:cNvPr>
          <p:cNvGrpSpPr/>
          <p:nvPr/>
        </p:nvGrpSpPr>
        <p:grpSpPr>
          <a:xfrm>
            <a:off x="8758081" y="2043428"/>
            <a:ext cx="2448238" cy="2172242"/>
            <a:chOff x="9461872" y="2728103"/>
            <a:chExt cx="1726245" cy="1524080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DD1CBF80-7B07-425E-A161-B4A0B64FF571}"/>
                </a:ext>
              </a:extLst>
            </p:cNvPr>
            <p:cNvSpPr/>
            <p:nvPr/>
          </p:nvSpPr>
          <p:spPr>
            <a:xfrm>
              <a:off x="9461872" y="2728103"/>
              <a:ext cx="1223159" cy="1104405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9AB6BF-7F75-4EB8-81C0-F371F73E3693}"/>
                </a:ext>
              </a:extLst>
            </p:cNvPr>
            <p:cNvSpPr/>
            <p:nvPr/>
          </p:nvSpPr>
          <p:spPr>
            <a:xfrm>
              <a:off x="9964957" y="3147778"/>
              <a:ext cx="1223159" cy="1104405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4998EC6-D018-4734-AB1A-D92518C70064}"/>
                </a:ext>
              </a:extLst>
            </p:cNvPr>
            <p:cNvSpPr/>
            <p:nvPr/>
          </p:nvSpPr>
          <p:spPr>
            <a:xfrm>
              <a:off x="9461872" y="2728103"/>
              <a:ext cx="1726245" cy="1524080"/>
            </a:xfrm>
            <a:prstGeom prst="rect">
              <a:avLst/>
            </a:prstGeom>
            <a:noFill/>
            <a:ln w="762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B096EB8-33E5-4C9A-916F-9EC79FB78FD8}"/>
              </a:ext>
            </a:extLst>
          </p:cNvPr>
          <p:cNvSpPr txBox="1"/>
          <p:nvPr/>
        </p:nvSpPr>
        <p:spPr>
          <a:xfrm>
            <a:off x="9583387" y="2867939"/>
            <a:ext cx="909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1541915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13B2E-9612-48F5-B1E5-19CAC67F0E83}"/>
              </a:ext>
            </a:extLst>
          </p:cNvPr>
          <p:cNvSpPr txBox="1"/>
          <p:nvPr/>
        </p:nvSpPr>
        <p:spPr>
          <a:xfrm>
            <a:off x="1003883" y="221747"/>
            <a:ext cx="10184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Эксперименты</a:t>
            </a:r>
            <a:endParaRPr lang="ru-RU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D37F72D-929C-4BD6-A4A1-B02891F15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48977"/>
              </p:ext>
            </p:extLst>
          </p:nvPr>
        </p:nvGraphicFramePr>
        <p:xfrm>
          <a:off x="1003883" y="1452397"/>
          <a:ext cx="10787064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6766">
                  <a:extLst>
                    <a:ext uri="{9D8B030D-6E8A-4147-A177-3AD203B41FA5}">
                      <a16:colId xmlns:a16="http://schemas.microsoft.com/office/drawing/2014/main" val="3829206516"/>
                    </a:ext>
                  </a:extLst>
                </a:gridCol>
                <a:gridCol w="2696766">
                  <a:extLst>
                    <a:ext uri="{9D8B030D-6E8A-4147-A177-3AD203B41FA5}">
                      <a16:colId xmlns:a16="http://schemas.microsoft.com/office/drawing/2014/main" val="929919426"/>
                    </a:ext>
                  </a:extLst>
                </a:gridCol>
                <a:gridCol w="2696766">
                  <a:extLst>
                    <a:ext uri="{9D8B030D-6E8A-4147-A177-3AD203B41FA5}">
                      <a16:colId xmlns:a16="http://schemas.microsoft.com/office/drawing/2014/main" val="3539451726"/>
                    </a:ext>
                  </a:extLst>
                </a:gridCol>
                <a:gridCol w="2696766">
                  <a:extLst>
                    <a:ext uri="{9D8B030D-6E8A-4147-A177-3AD203B41FA5}">
                      <a16:colId xmlns:a16="http://schemas.microsoft.com/office/drawing/2014/main" val="4251841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architecture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MobileNetv3-L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ResNet</a:t>
                      </a:r>
                      <a:endParaRPr lang="ru-RU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Efficientv2-L</a:t>
                      </a:r>
                      <a:endParaRPr lang="ru-RU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284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size</a:t>
                      </a:r>
                      <a:endParaRPr lang="ru-RU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</a:t>
                      </a:r>
                      <a:endParaRPr lang="ru-RU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152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542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optimizer</a:t>
                      </a:r>
                      <a:endParaRPr lang="ru-RU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Adam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AdamW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RMSprop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876031"/>
                  </a:ext>
                </a:extLst>
              </a:tr>
            </a:tbl>
          </a:graphicData>
        </a:graphic>
      </p:graphicFrame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C509B39-F9CD-4392-956E-13B31BE49905}"/>
              </a:ext>
            </a:extLst>
          </p:cNvPr>
          <p:cNvSpPr/>
          <p:nvPr/>
        </p:nvSpPr>
        <p:spPr>
          <a:xfrm>
            <a:off x="7089568" y="1452397"/>
            <a:ext cx="1235034" cy="36266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90D8DCC-3FDD-4B1B-A05F-271BDAD32D73}"/>
              </a:ext>
            </a:extLst>
          </p:cNvPr>
          <p:cNvSpPr/>
          <p:nvPr/>
        </p:nvSpPr>
        <p:spPr>
          <a:xfrm>
            <a:off x="7089568" y="1846116"/>
            <a:ext cx="1235034" cy="36266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0557D764-FC01-4EB2-B337-1E75823A5C64}"/>
              </a:ext>
            </a:extLst>
          </p:cNvPr>
          <p:cNvSpPr/>
          <p:nvPr/>
        </p:nvSpPr>
        <p:spPr>
          <a:xfrm>
            <a:off x="7089568" y="2239835"/>
            <a:ext cx="1235034" cy="36266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CF1A015-FFD0-4C84-BE9D-027ABD5CE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451925"/>
              </p:ext>
            </p:extLst>
          </p:nvPr>
        </p:nvGraphicFramePr>
        <p:xfrm>
          <a:off x="1003884" y="2639388"/>
          <a:ext cx="1018423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9126">
                  <a:extLst>
                    <a:ext uri="{9D8B030D-6E8A-4147-A177-3AD203B41FA5}">
                      <a16:colId xmlns:a16="http://schemas.microsoft.com/office/drawing/2014/main" val="3724758720"/>
                    </a:ext>
                  </a:extLst>
                </a:gridCol>
                <a:gridCol w="907730">
                  <a:extLst>
                    <a:ext uri="{9D8B030D-6E8A-4147-A177-3AD203B41FA5}">
                      <a16:colId xmlns:a16="http://schemas.microsoft.com/office/drawing/2014/main" val="173654624"/>
                    </a:ext>
                  </a:extLst>
                </a:gridCol>
                <a:gridCol w="1628292">
                  <a:extLst>
                    <a:ext uri="{9D8B030D-6E8A-4147-A177-3AD203B41FA5}">
                      <a16:colId xmlns:a16="http://schemas.microsoft.com/office/drawing/2014/main" val="3018729152"/>
                    </a:ext>
                  </a:extLst>
                </a:gridCol>
                <a:gridCol w="2609569">
                  <a:extLst>
                    <a:ext uri="{9D8B030D-6E8A-4147-A177-3AD203B41FA5}">
                      <a16:colId xmlns:a16="http://schemas.microsoft.com/office/drawing/2014/main" val="2699184277"/>
                    </a:ext>
                  </a:extLst>
                </a:gridCol>
                <a:gridCol w="2719516">
                  <a:extLst>
                    <a:ext uri="{9D8B030D-6E8A-4147-A177-3AD203B41FA5}">
                      <a16:colId xmlns:a16="http://schemas.microsoft.com/office/drawing/2014/main" val="3047962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scheduler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None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SteLR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ReduceLROnPlateau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CosineAnnealingLR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720652"/>
                  </a:ext>
                </a:extLst>
              </a:tr>
            </a:tbl>
          </a:graphicData>
        </a:graphic>
      </p:graphicFrame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BA0B6678-91CE-4C78-9FAF-0F6A0177E4EA}"/>
              </a:ext>
            </a:extLst>
          </p:cNvPr>
          <p:cNvSpPr/>
          <p:nvPr/>
        </p:nvSpPr>
        <p:spPr>
          <a:xfrm>
            <a:off x="8750135" y="2639388"/>
            <a:ext cx="2163288" cy="408173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FF961D16-14AB-4E9D-A54B-956703460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594955"/>
              </p:ext>
            </p:extLst>
          </p:nvPr>
        </p:nvGraphicFramePr>
        <p:xfrm>
          <a:off x="1003884" y="3078475"/>
          <a:ext cx="10184232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3029">
                  <a:extLst>
                    <a:ext uri="{9D8B030D-6E8A-4147-A177-3AD203B41FA5}">
                      <a16:colId xmlns:a16="http://schemas.microsoft.com/office/drawing/2014/main" val="3724758720"/>
                    </a:ext>
                  </a:extLst>
                </a:gridCol>
                <a:gridCol w="1273029">
                  <a:extLst>
                    <a:ext uri="{9D8B030D-6E8A-4147-A177-3AD203B41FA5}">
                      <a16:colId xmlns:a16="http://schemas.microsoft.com/office/drawing/2014/main" val="173654624"/>
                    </a:ext>
                  </a:extLst>
                </a:gridCol>
                <a:gridCol w="1273029">
                  <a:extLst>
                    <a:ext uri="{9D8B030D-6E8A-4147-A177-3AD203B41FA5}">
                      <a16:colId xmlns:a16="http://schemas.microsoft.com/office/drawing/2014/main" val="3018729152"/>
                    </a:ext>
                  </a:extLst>
                </a:gridCol>
                <a:gridCol w="1273029">
                  <a:extLst>
                    <a:ext uri="{9D8B030D-6E8A-4147-A177-3AD203B41FA5}">
                      <a16:colId xmlns:a16="http://schemas.microsoft.com/office/drawing/2014/main" val="2699184277"/>
                    </a:ext>
                  </a:extLst>
                </a:gridCol>
                <a:gridCol w="1273029">
                  <a:extLst>
                    <a:ext uri="{9D8B030D-6E8A-4147-A177-3AD203B41FA5}">
                      <a16:colId xmlns:a16="http://schemas.microsoft.com/office/drawing/2014/main" val="3047962982"/>
                    </a:ext>
                  </a:extLst>
                </a:gridCol>
                <a:gridCol w="1273029">
                  <a:extLst>
                    <a:ext uri="{9D8B030D-6E8A-4147-A177-3AD203B41FA5}">
                      <a16:colId xmlns:a16="http://schemas.microsoft.com/office/drawing/2014/main" val="1935137064"/>
                    </a:ext>
                  </a:extLst>
                </a:gridCol>
                <a:gridCol w="1273029">
                  <a:extLst>
                    <a:ext uri="{9D8B030D-6E8A-4147-A177-3AD203B41FA5}">
                      <a16:colId xmlns:a16="http://schemas.microsoft.com/office/drawing/2014/main" val="4290690054"/>
                    </a:ext>
                  </a:extLst>
                </a:gridCol>
                <a:gridCol w="1273029">
                  <a:extLst>
                    <a:ext uri="{9D8B030D-6E8A-4147-A177-3AD203B41FA5}">
                      <a16:colId xmlns:a16="http://schemas.microsoft.com/office/drawing/2014/main" val="1958844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learning rate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0.1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0.01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0.001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0.0001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0.0001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0.0003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0.00001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7720652"/>
                  </a:ext>
                </a:extLst>
              </a:tr>
            </a:tbl>
          </a:graphicData>
        </a:graphic>
      </p:graphicFrame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B6E4E5D-22CA-455F-B39E-B0A4B09A5B28}"/>
              </a:ext>
            </a:extLst>
          </p:cNvPr>
          <p:cNvSpPr/>
          <p:nvPr/>
        </p:nvSpPr>
        <p:spPr>
          <a:xfrm>
            <a:off x="9953082" y="3217181"/>
            <a:ext cx="1235034" cy="36266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64197975-8C9F-47A1-BD2F-E3D47D59F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265891"/>
              </p:ext>
            </p:extLst>
          </p:nvPr>
        </p:nvGraphicFramePr>
        <p:xfrm>
          <a:off x="1003883" y="3786802"/>
          <a:ext cx="1018423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7372">
                  <a:extLst>
                    <a:ext uri="{9D8B030D-6E8A-4147-A177-3AD203B41FA5}">
                      <a16:colId xmlns:a16="http://schemas.microsoft.com/office/drawing/2014/main" val="3724758720"/>
                    </a:ext>
                  </a:extLst>
                </a:gridCol>
                <a:gridCol w="1697372">
                  <a:extLst>
                    <a:ext uri="{9D8B030D-6E8A-4147-A177-3AD203B41FA5}">
                      <a16:colId xmlns:a16="http://schemas.microsoft.com/office/drawing/2014/main" val="173654624"/>
                    </a:ext>
                  </a:extLst>
                </a:gridCol>
                <a:gridCol w="1697372">
                  <a:extLst>
                    <a:ext uri="{9D8B030D-6E8A-4147-A177-3AD203B41FA5}">
                      <a16:colId xmlns:a16="http://schemas.microsoft.com/office/drawing/2014/main" val="3018729152"/>
                    </a:ext>
                  </a:extLst>
                </a:gridCol>
                <a:gridCol w="1697372">
                  <a:extLst>
                    <a:ext uri="{9D8B030D-6E8A-4147-A177-3AD203B41FA5}">
                      <a16:colId xmlns:a16="http://schemas.microsoft.com/office/drawing/2014/main" val="2699184277"/>
                    </a:ext>
                  </a:extLst>
                </a:gridCol>
                <a:gridCol w="1697372">
                  <a:extLst>
                    <a:ext uri="{9D8B030D-6E8A-4147-A177-3AD203B41FA5}">
                      <a16:colId xmlns:a16="http://schemas.microsoft.com/office/drawing/2014/main" val="3047962982"/>
                    </a:ext>
                  </a:extLst>
                </a:gridCol>
                <a:gridCol w="1697372">
                  <a:extLst>
                    <a:ext uri="{9D8B030D-6E8A-4147-A177-3AD203B41FA5}">
                      <a16:colId xmlns:a16="http://schemas.microsoft.com/office/drawing/2014/main" val="1935137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augmentation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Horizontal flip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Vertical Flip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Rotation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ImageNetAuto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HSV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7720652"/>
                  </a:ext>
                </a:extLst>
              </a:tr>
            </a:tbl>
          </a:graphicData>
        </a:graphic>
      </p:graphicFrame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B9B070E1-0432-4982-A6F4-2177FC54A938}"/>
              </a:ext>
            </a:extLst>
          </p:cNvPr>
          <p:cNvSpPr/>
          <p:nvPr/>
        </p:nvSpPr>
        <p:spPr>
          <a:xfrm>
            <a:off x="2788721" y="3802078"/>
            <a:ext cx="1522022" cy="35556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20CCF6B2-7E8F-4634-9BD0-A53A8CA6A8EA}"/>
              </a:ext>
            </a:extLst>
          </p:cNvPr>
          <p:cNvSpPr/>
          <p:nvPr/>
        </p:nvSpPr>
        <p:spPr>
          <a:xfrm>
            <a:off x="6358283" y="3802078"/>
            <a:ext cx="1235034" cy="36266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2196EAB8-562F-41C3-9D71-2B66772CC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337667"/>
              </p:ext>
            </p:extLst>
          </p:nvPr>
        </p:nvGraphicFramePr>
        <p:xfrm>
          <a:off x="1003886" y="4225889"/>
          <a:ext cx="10184229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0553">
                  <a:extLst>
                    <a:ext uri="{9D8B030D-6E8A-4147-A177-3AD203B41FA5}">
                      <a16:colId xmlns:a16="http://schemas.microsoft.com/office/drawing/2014/main" val="3724758720"/>
                    </a:ext>
                  </a:extLst>
                </a:gridCol>
                <a:gridCol w="611125">
                  <a:extLst>
                    <a:ext uri="{9D8B030D-6E8A-4147-A177-3AD203B41FA5}">
                      <a16:colId xmlns:a16="http://schemas.microsoft.com/office/drawing/2014/main" val="173654624"/>
                    </a:ext>
                  </a:extLst>
                </a:gridCol>
                <a:gridCol w="925839">
                  <a:extLst>
                    <a:ext uri="{9D8B030D-6E8A-4147-A177-3AD203B41FA5}">
                      <a16:colId xmlns:a16="http://schemas.microsoft.com/office/drawing/2014/main" val="3018729152"/>
                    </a:ext>
                  </a:extLst>
                </a:gridCol>
                <a:gridCol w="925839">
                  <a:extLst>
                    <a:ext uri="{9D8B030D-6E8A-4147-A177-3AD203B41FA5}">
                      <a16:colId xmlns:a16="http://schemas.microsoft.com/office/drawing/2014/main" val="2699184277"/>
                    </a:ext>
                  </a:extLst>
                </a:gridCol>
                <a:gridCol w="925839">
                  <a:extLst>
                    <a:ext uri="{9D8B030D-6E8A-4147-A177-3AD203B41FA5}">
                      <a16:colId xmlns:a16="http://schemas.microsoft.com/office/drawing/2014/main" val="3047962982"/>
                    </a:ext>
                  </a:extLst>
                </a:gridCol>
                <a:gridCol w="925839">
                  <a:extLst>
                    <a:ext uri="{9D8B030D-6E8A-4147-A177-3AD203B41FA5}">
                      <a16:colId xmlns:a16="http://schemas.microsoft.com/office/drawing/2014/main" val="1935137064"/>
                    </a:ext>
                  </a:extLst>
                </a:gridCol>
                <a:gridCol w="925839">
                  <a:extLst>
                    <a:ext uri="{9D8B030D-6E8A-4147-A177-3AD203B41FA5}">
                      <a16:colId xmlns:a16="http://schemas.microsoft.com/office/drawing/2014/main" val="1989468195"/>
                    </a:ext>
                  </a:extLst>
                </a:gridCol>
                <a:gridCol w="925839">
                  <a:extLst>
                    <a:ext uri="{9D8B030D-6E8A-4147-A177-3AD203B41FA5}">
                      <a16:colId xmlns:a16="http://schemas.microsoft.com/office/drawing/2014/main" val="2092643038"/>
                    </a:ext>
                  </a:extLst>
                </a:gridCol>
                <a:gridCol w="925839">
                  <a:extLst>
                    <a:ext uri="{9D8B030D-6E8A-4147-A177-3AD203B41FA5}">
                      <a16:colId xmlns:a16="http://schemas.microsoft.com/office/drawing/2014/main" val="1858559645"/>
                    </a:ext>
                  </a:extLst>
                </a:gridCol>
                <a:gridCol w="925839">
                  <a:extLst>
                    <a:ext uri="{9D8B030D-6E8A-4147-A177-3AD203B41FA5}">
                      <a16:colId xmlns:a16="http://schemas.microsoft.com/office/drawing/2014/main" val="1145072725"/>
                    </a:ext>
                  </a:extLst>
                </a:gridCol>
                <a:gridCol w="925839">
                  <a:extLst>
                    <a:ext uri="{9D8B030D-6E8A-4147-A177-3AD203B41FA5}">
                      <a16:colId xmlns:a16="http://schemas.microsoft.com/office/drawing/2014/main" val="1557746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rotation degree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60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70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80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90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7720652"/>
                  </a:ext>
                </a:extLst>
              </a:tr>
            </a:tbl>
          </a:graphicData>
        </a:graphic>
      </p:graphicFrame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BCAD7A7-589D-4FB1-8E2B-456E916D1745}"/>
              </a:ext>
            </a:extLst>
          </p:cNvPr>
          <p:cNvSpPr/>
          <p:nvPr/>
        </p:nvSpPr>
        <p:spPr>
          <a:xfrm>
            <a:off x="10092046" y="4364595"/>
            <a:ext cx="1235034" cy="36266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F9BC6718-3B38-4025-A6EC-990810804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691659"/>
              </p:ext>
            </p:extLst>
          </p:nvPr>
        </p:nvGraphicFramePr>
        <p:xfrm>
          <a:off x="1003883" y="4956946"/>
          <a:ext cx="1018422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94743">
                  <a:extLst>
                    <a:ext uri="{9D8B030D-6E8A-4147-A177-3AD203B41FA5}">
                      <a16:colId xmlns:a16="http://schemas.microsoft.com/office/drawing/2014/main" val="3724758720"/>
                    </a:ext>
                  </a:extLst>
                </a:gridCol>
                <a:gridCol w="3394743">
                  <a:extLst>
                    <a:ext uri="{9D8B030D-6E8A-4147-A177-3AD203B41FA5}">
                      <a16:colId xmlns:a16="http://schemas.microsoft.com/office/drawing/2014/main" val="173654624"/>
                    </a:ext>
                  </a:extLst>
                </a:gridCol>
                <a:gridCol w="3394743">
                  <a:extLst>
                    <a:ext uri="{9D8B030D-6E8A-4147-A177-3AD203B41FA5}">
                      <a16:colId xmlns:a16="http://schemas.microsoft.com/office/drawing/2014/main" val="3018729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TTA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Yes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720652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E50A028E-B41D-4250-AFB4-9AA521AA4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035"/>
              </p:ext>
            </p:extLst>
          </p:nvPr>
        </p:nvGraphicFramePr>
        <p:xfrm>
          <a:off x="1003882" y="5347246"/>
          <a:ext cx="1018422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6057">
                  <a:extLst>
                    <a:ext uri="{9D8B030D-6E8A-4147-A177-3AD203B41FA5}">
                      <a16:colId xmlns:a16="http://schemas.microsoft.com/office/drawing/2014/main" val="3724758720"/>
                    </a:ext>
                  </a:extLst>
                </a:gridCol>
                <a:gridCol w="2546057">
                  <a:extLst>
                    <a:ext uri="{9D8B030D-6E8A-4147-A177-3AD203B41FA5}">
                      <a16:colId xmlns:a16="http://schemas.microsoft.com/office/drawing/2014/main" val="173654624"/>
                    </a:ext>
                  </a:extLst>
                </a:gridCol>
                <a:gridCol w="2546057">
                  <a:extLst>
                    <a:ext uri="{9D8B030D-6E8A-4147-A177-3AD203B41FA5}">
                      <a16:colId xmlns:a16="http://schemas.microsoft.com/office/drawing/2014/main" val="3018729152"/>
                    </a:ext>
                  </a:extLst>
                </a:gridCol>
                <a:gridCol w="2546057">
                  <a:extLst>
                    <a:ext uri="{9D8B030D-6E8A-4147-A177-3AD203B41FA5}">
                      <a16:colId xmlns:a16="http://schemas.microsoft.com/office/drawing/2014/main" val="2699184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HSV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</a:t>
                      </a:r>
                      <a:endParaRPr lang="ru-RU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720652"/>
                  </a:ext>
                </a:extLst>
              </a:tr>
            </a:tbl>
          </a:graphicData>
        </a:graphic>
      </p:graphicFrame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C87AD8BD-FAA3-4892-BC67-1ACA56A182F5}"/>
              </a:ext>
            </a:extLst>
          </p:cNvPr>
          <p:cNvSpPr/>
          <p:nvPr/>
        </p:nvSpPr>
        <p:spPr>
          <a:xfrm>
            <a:off x="5478480" y="4956946"/>
            <a:ext cx="1235034" cy="36266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0B50651F-60BA-49C6-98CC-C0671BB5C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793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13B2E-9612-48F5-B1E5-19CAC67F0E83}"/>
              </a:ext>
            </a:extLst>
          </p:cNvPr>
          <p:cNvSpPr txBox="1"/>
          <p:nvPr/>
        </p:nvSpPr>
        <p:spPr>
          <a:xfrm>
            <a:off x="1003883" y="221747"/>
            <a:ext cx="10184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Результаты</a:t>
            </a:r>
            <a:endParaRPr lang="ru-RU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135B0-DD52-4532-8A34-D577676BE250}"/>
              </a:ext>
            </a:extLst>
          </p:cNvPr>
          <p:cNvSpPr txBox="1"/>
          <p:nvPr/>
        </p:nvSpPr>
        <p:spPr>
          <a:xfrm>
            <a:off x="784418" y="1452397"/>
            <a:ext cx="65565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Свой </a:t>
            </a:r>
            <a:r>
              <a:rPr lang="ru-RU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датасет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~ 100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к изображений</a:t>
            </a: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accuracy 0.23 -&gt; 0.5</a:t>
            </a:r>
            <a:r>
              <a:rPr lang="ru-R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precision = 0.736</a:t>
            </a: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Сервис с </a:t>
            </a:r>
            <a:r>
              <a:rPr lang="ru-RU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админкой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и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Swagger</a:t>
            </a: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9F34C6-879F-4E3A-8EB1-DD9384651AC5}"/>
              </a:ext>
            </a:extLst>
          </p:cNvPr>
          <p:cNvPicPr/>
          <p:nvPr/>
        </p:nvPicPr>
        <p:blipFill rotWithShape="1">
          <a:blip r:embed="rId5"/>
          <a:srcRect t="12123"/>
          <a:stretch/>
        </p:blipFill>
        <p:spPr bwMode="auto">
          <a:xfrm>
            <a:off x="310145" y="3638967"/>
            <a:ext cx="8087096" cy="29380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7C02FEC-39AC-4085-8C78-0F19DE23FA75}"/>
              </a:ext>
            </a:extLst>
          </p:cNvPr>
          <p:cNvPicPr/>
          <p:nvPr/>
        </p:nvPicPr>
        <p:blipFill rotWithShape="1">
          <a:blip r:embed="rId6"/>
          <a:srcRect r="4492"/>
          <a:stretch/>
        </p:blipFill>
        <p:spPr>
          <a:xfrm>
            <a:off x="7554277" y="1522618"/>
            <a:ext cx="4637723" cy="3361632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8CE2411-26BE-42E0-9F8F-FA24C0506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13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EFA05BD-D760-47F3-9508-C73177DD2EA5}"/>
              </a:ext>
            </a:extLst>
          </p:cNvPr>
          <p:cNvSpPr/>
          <p:nvPr/>
        </p:nvSpPr>
        <p:spPr>
          <a:xfrm>
            <a:off x="9571512" y="4954015"/>
            <a:ext cx="21203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7"/>
              </a:rPr>
              <a:t>https://github.com/Mefoolyhi/moose-detector-server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232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13B2E-9612-48F5-B1E5-19CAC67F0E83}"/>
              </a:ext>
            </a:extLst>
          </p:cNvPr>
          <p:cNvSpPr txBox="1"/>
          <p:nvPr/>
        </p:nvSpPr>
        <p:spPr>
          <a:xfrm>
            <a:off x="1852969" y="258147"/>
            <a:ext cx="10184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Постановка задачи для приложения</a:t>
            </a:r>
            <a:endParaRPr lang="ru-RU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0AC59-2AA0-4D59-8517-A94405C68614}"/>
              </a:ext>
            </a:extLst>
          </p:cNvPr>
          <p:cNvSpPr txBox="1"/>
          <p:nvPr/>
        </p:nvSpPr>
        <p:spPr>
          <a:xfrm>
            <a:off x="1035079" y="1782851"/>
            <a:ext cx="484051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Вход и идентификация пользователя</a:t>
            </a: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Связь с сервером</a:t>
            </a: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Загрузка фотографий на сервер для обработки</a:t>
            </a: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Вывод всех обработанных изображений с сервера</a:t>
            </a: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Поиск изображений на сервере по номеру камеры и дате снимка</a:t>
            </a:r>
          </a:p>
          <a:p>
            <a:endParaRPr lang="ru-R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6F9CEB-02FC-4FF9-A7A5-DE0600DF8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14</a:t>
            </a:fld>
            <a:endParaRPr lang="ru-RU"/>
          </a:p>
        </p:txBody>
      </p:sp>
      <p:pic>
        <p:nvPicPr>
          <p:cNvPr id="6" name="Picture 6" descr="Изображение выглядит как текст, медведь, Веб-сайт, веб-страница&#10;&#10;Автоматически созданное описание">
            <a:extLst>
              <a:ext uri="{FF2B5EF4-FFF2-40B4-BE49-F238E27FC236}">
                <a16:creationId xmlns:a16="http://schemas.microsoft.com/office/drawing/2014/main" id="{BBCCCC6E-7445-7089-B92A-88AC2BA6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321" y="1051420"/>
            <a:ext cx="2570879" cy="56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05149D9-EA0B-420F-9A70-B0559FFEDB35}"/>
              </a:ext>
            </a:extLst>
          </p:cNvPr>
          <p:cNvSpPr/>
          <p:nvPr/>
        </p:nvSpPr>
        <p:spPr>
          <a:xfrm>
            <a:off x="921052" y="5987018"/>
            <a:ext cx="5068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6"/>
              </a:rPr>
              <a:t>https://github.com/innaanikina/moose_application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4833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13B2E-9612-48F5-B1E5-19CAC67F0E83}"/>
              </a:ext>
            </a:extLst>
          </p:cNvPr>
          <p:cNvSpPr txBox="1"/>
          <p:nvPr/>
        </p:nvSpPr>
        <p:spPr>
          <a:xfrm>
            <a:off x="1003883" y="258147"/>
            <a:ext cx="10184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Экраны приложения</a:t>
            </a:r>
            <a:endParaRPr lang="ru-RU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8B6858-CA91-48E7-899E-020CC790C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15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096EB8-33E5-4C9A-916F-9EC79FB78FD8}"/>
              </a:ext>
            </a:extLst>
          </p:cNvPr>
          <p:cNvSpPr txBox="1"/>
          <p:nvPr/>
        </p:nvSpPr>
        <p:spPr>
          <a:xfrm>
            <a:off x="9583387" y="2867939"/>
            <a:ext cx="909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60%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46C4FC-4DD3-867E-3F74-03C7862F8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31" y="1115764"/>
            <a:ext cx="2516319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BFF81EB-FDB3-77CF-908A-36911BE5A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810" y="1117475"/>
            <a:ext cx="2503789" cy="547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383854F-86BA-82E8-DE3E-80F88556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352" y="1109825"/>
            <a:ext cx="2524494" cy="548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9B64059-CFDF-E83F-2C40-192E2519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599" y="1107951"/>
            <a:ext cx="2536801" cy="548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543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13B2E-9612-48F5-B1E5-19CAC67F0E83}"/>
              </a:ext>
            </a:extLst>
          </p:cNvPr>
          <p:cNvSpPr txBox="1"/>
          <p:nvPr/>
        </p:nvSpPr>
        <p:spPr>
          <a:xfrm>
            <a:off x="1003883" y="258147"/>
            <a:ext cx="10184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Экраны приложения</a:t>
            </a:r>
            <a:endParaRPr lang="ru-RU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8B6858-CA91-48E7-899E-020CC790C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16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096EB8-33E5-4C9A-916F-9EC79FB78FD8}"/>
              </a:ext>
            </a:extLst>
          </p:cNvPr>
          <p:cNvSpPr txBox="1"/>
          <p:nvPr/>
        </p:nvSpPr>
        <p:spPr>
          <a:xfrm>
            <a:off x="9583387" y="2867939"/>
            <a:ext cx="909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60%</a:t>
            </a:r>
          </a:p>
        </p:txBody>
      </p:sp>
      <p:pic>
        <p:nvPicPr>
          <p:cNvPr id="3074" name="Picture 2" descr="Изображение выглядит как текст, снимок экрана, программное обеспечение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1C359164-F972-F2D2-E99A-EEF04572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180" y="1089000"/>
            <a:ext cx="2570879" cy="559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Изображение выглядит как текст, снимок экрана, компьютер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6C5907B9-8762-F177-3E77-6D3966DA1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560" y="1089000"/>
            <a:ext cx="2570879" cy="563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Изображение выглядит как текст, медведь, Веб-сайт, веб-страница&#10;&#10;Автоматически созданное описание">
            <a:extLst>
              <a:ext uri="{FF2B5EF4-FFF2-40B4-BE49-F238E27FC236}">
                <a16:creationId xmlns:a16="http://schemas.microsoft.com/office/drawing/2014/main" id="{2A08B50A-115F-B9F7-BA73-C49E9206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40" y="1103408"/>
            <a:ext cx="2570879" cy="56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952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13B2E-9612-48F5-B1E5-19CAC67F0E83}"/>
              </a:ext>
            </a:extLst>
          </p:cNvPr>
          <p:cNvSpPr txBox="1"/>
          <p:nvPr/>
        </p:nvSpPr>
        <p:spPr>
          <a:xfrm>
            <a:off x="1003883" y="221747"/>
            <a:ext cx="10184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Дальнейшие шаги</a:t>
            </a:r>
            <a:endParaRPr lang="ru-RU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135B0-DD52-4532-8A34-D577676BE250}"/>
              </a:ext>
            </a:extLst>
          </p:cNvPr>
          <p:cNvSpPr txBox="1"/>
          <p:nvPr/>
        </p:nvSpPr>
        <p:spPr>
          <a:xfrm>
            <a:off x="711200" y="1361440"/>
            <a:ext cx="71055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Однородный </a:t>
            </a:r>
            <a:r>
              <a:rPr lang="ru-RU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датасет</a:t>
            </a:r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Разметка </a:t>
            </a:r>
            <a:r>
              <a:rPr lang="ru-RU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датасета</a:t>
            </a:r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Размещение сервера на постоянно доступном ресурсе</a:t>
            </a: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Тестирование интерфейса на лесничих</a:t>
            </a: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Тестирование качества связи</a:t>
            </a: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Выбор оптимального места расстановки </a:t>
            </a:r>
            <a:r>
              <a:rPr lang="ru-RU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фотоловушек</a:t>
            </a:r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343C13-B0B1-40C7-810C-ECE6C544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17</a:t>
            </a:fld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99276CD-2283-4558-A6C2-9F9F99FB6502}"/>
              </a:ext>
            </a:extLst>
          </p:cNvPr>
          <p:cNvGrpSpPr/>
          <p:nvPr/>
        </p:nvGrpSpPr>
        <p:grpSpPr>
          <a:xfrm>
            <a:off x="6053315" y="2083535"/>
            <a:ext cx="5643325" cy="4223392"/>
            <a:chOff x="3074969" y="969071"/>
            <a:chExt cx="7530135" cy="5635456"/>
          </a:xfrm>
        </p:grpSpPr>
        <p:pic>
          <p:nvPicPr>
            <p:cNvPr id="9" name="Picture 8" descr="Фото Олень, более 53 000 качественных бесплатных стоковых фото">
              <a:extLst>
                <a:ext uri="{FF2B5EF4-FFF2-40B4-BE49-F238E27FC236}">
                  <a16:creationId xmlns:a16="http://schemas.microsoft.com/office/drawing/2014/main" id="{AED45AC6-13D9-4042-8EAE-A29F195221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779" y="969071"/>
              <a:ext cx="2441184" cy="3664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Большой Шлёпа — Википедия">
              <a:extLst>
                <a:ext uri="{FF2B5EF4-FFF2-40B4-BE49-F238E27FC236}">
                  <a16:creationId xmlns:a16="http://schemas.microsoft.com/office/drawing/2014/main" id="{631597B9-6134-4EF5-BF93-C207687C09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4969" y="3986817"/>
              <a:ext cx="3715788" cy="2508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Новорожденный Поросенок На Весенней Зеленой Траве На Ферме — стоковые  фотографии и другие картинки Свинья - Копытное животное - iStock">
              <a:extLst>
                <a:ext uri="{FF2B5EF4-FFF2-40B4-BE49-F238E27FC236}">
                  <a16:creationId xmlns:a16="http://schemas.microsoft.com/office/drawing/2014/main" id="{FEBF5EDA-C5FB-4149-AD43-7E4CB78E2F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434"/>
            <a:stretch/>
          </p:blipFill>
          <p:spPr bwMode="auto">
            <a:xfrm>
              <a:off x="7850029" y="2127580"/>
              <a:ext cx="2755075" cy="2602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Плюшевый медведь (плюшевый мишка ) Тутси &quot;Лапочкин&quot;(игольчатый) коричневый,  60см — купить в интернет-магазине OZON с быстрой доставкой">
              <a:extLst>
                <a:ext uri="{FF2B5EF4-FFF2-40B4-BE49-F238E27FC236}">
                  <a16:creationId xmlns:a16="http://schemas.microsoft.com/office/drawing/2014/main" id="{B96ED8B9-7EDB-4E8A-B582-86C44C2AD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0757" y="3925293"/>
              <a:ext cx="2256311" cy="2256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3FF3B5-15F5-40D6-980B-D8C0C20FD85D}"/>
                </a:ext>
              </a:extLst>
            </p:cNvPr>
            <p:cNvSpPr txBox="1"/>
            <p:nvPr/>
          </p:nvSpPr>
          <p:spPr>
            <a:xfrm>
              <a:off x="6732371" y="6235195"/>
              <a:ext cx="3715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Segoe UI" panose="020B0502040204020203" pitchFamily="34" charset="0"/>
                  <a:cs typeface="Segoe UI" panose="020B0502040204020203" pitchFamily="34" charset="0"/>
                </a:rPr>
                <a:t> только неправильные ответы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3300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2033AA89-DC6E-47B0-BDAF-1E64768C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18</a:t>
            </a:fld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77B18E-28EB-45D8-9281-5FF08CFD41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4" t="-725" r="179" b="34680"/>
          <a:stretch/>
        </p:blipFill>
        <p:spPr>
          <a:xfrm>
            <a:off x="320631" y="290729"/>
            <a:ext cx="5760000" cy="286436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A75B539-590A-43CD-9E43-55B2C32EB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3284556"/>
            <a:ext cx="5760000" cy="288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7C1426-4375-4A39-94D8-A59B635A2B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919" y="290728"/>
            <a:ext cx="5728722" cy="28643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6A0924-3CDC-46EA-B749-530B356549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2"/>
          <a:stretch/>
        </p:blipFill>
        <p:spPr>
          <a:xfrm>
            <a:off x="6211259" y="3317213"/>
            <a:ext cx="5806287" cy="284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72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C0DC067-43B7-4595-9AF7-C1006A1F7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45" y="189137"/>
            <a:ext cx="5485261" cy="3104865"/>
          </a:xfrm>
          <a:prstGeom prst="rect">
            <a:avLst/>
          </a:prstGeom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2033AA89-DC6E-47B0-BDAF-1E64768C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19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483B1DF-8157-4292-8AB6-B58999C34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06" y="3340970"/>
            <a:ext cx="6117257" cy="305862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17C8B81-1DBB-4CD8-89CF-AC929773FD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2"/>
          <a:stretch/>
        </p:blipFill>
        <p:spPr>
          <a:xfrm>
            <a:off x="188924" y="3514349"/>
            <a:ext cx="5584702" cy="271187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2E59F3F-654E-480C-A8E9-F2A6406829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4"/>
          <a:stretch/>
        </p:blipFill>
        <p:spPr>
          <a:xfrm>
            <a:off x="5773626" y="267848"/>
            <a:ext cx="6269419" cy="294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56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13B2E-9612-48F5-B1E5-19CAC67F0E83}"/>
              </a:ext>
            </a:extLst>
          </p:cNvPr>
          <p:cNvSpPr txBox="1"/>
          <p:nvPr/>
        </p:nvSpPr>
        <p:spPr>
          <a:xfrm>
            <a:off x="1003883" y="258147"/>
            <a:ext cx="10184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Проблема и актуальность</a:t>
            </a:r>
            <a:endParaRPr lang="ru-RU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01426A-D0A5-4418-9F48-F0EB3D4F36CF}"/>
              </a:ext>
            </a:extLst>
          </p:cNvPr>
          <p:cNvSpPr txBox="1"/>
          <p:nvPr/>
        </p:nvSpPr>
        <p:spPr>
          <a:xfrm>
            <a:off x="711200" y="1238171"/>
            <a:ext cx="1107974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Интервью с директором </a:t>
            </a:r>
            <a:r>
              <a:rPr lang="ru-RU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Ревдинского</a:t>
            </a: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 охотхозяйства:</a:t>
            </a:r>
          </a:p>
          <a:p>
            <a:endParaRPr lang="ru-R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Карты памяти с </a:t>
            </a:r>
            <a:r>
              <a:rPr lang="ru-RU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фотоловушек</a:t>
            </a: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 собираются вручную</a:t>
            </a:r>
          </a:p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Все видеозаписи просматриваются вручную</a:t>
            </a:r>
          </a:p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Фиксируется время, вид, количество особей</a:t>
            </a:r>
          </a:p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Это долго и дорого. Профессиональные лесничие могли потратить часы просмотра на более полезные для заповедника занятия</a:t>
            </a:r>
          </a:p>
          <a:p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9C8D483-C368-46DE-9034-BE32A3189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9732" y="1447263"/>
            <a:ext cx="2437898" cy="1614502"/>
          </a:xfrm>
          <a:prstGeom prst="rect">
            <a:avLst/>
          </a:prstGeom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B50F9AC-321F-4D7C-82CF-79F266B3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5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Полилось | Пикабу">
            <a:extLst>
              <a:ext uri="{FF2B5EF4-FFF2-40B4-BE49-F238E27FC236}">
                <a16:creationId xmlns:a16="http://schemas.microsoft.com/office/drawing/2014/main" id="{4AEE7176-4510-4FBF-9EC8-8A6AF949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31" y="1134862"/>
            <a:ext cx="7485537" cy="555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13B2E-9612-48F5-B1E5-19CAC67F0E83}"/>
              </a:ext>
            </a:extLst>
          </p:cNvPr>
          <p:cNvSpPr txBox="1"/>
          <p:nvPr/>
        </p:nvSpPr>
        <p:spPr>
          <a:xfrm>
            <a:off x="1003883" y="172324"/>
            <a:ext cx="10184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Спасибо за внимание!</a:t>
            </a:r>
          </a:p>
        </p:txBody>
      </p:sp>
      <p:sp>
        <p:nvSpPr>
          <p:cNvPr id="4" name="AutoShape 2" descr="Создать мем &quot;пингвин спасибо&quot; - Картинки - Meme-arsenal.com">
            <a:extLst>
              <a:ext uri="{FF2B5EF4-FFF2-40B4-BE49-F238E27FC236}">
                <a16:creationId xmlns:a16="http://schemas.microsoft.com/office/drawing/2014/main" id="{56C414EF-DEF8-465D-9B40-71A4AD0CF2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66B8CCF-2557-4E1F-8D01-CA0A532A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47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13B2E-9612-48F5-B1E5-19CAC67F0E83}"/>
              </a:ext>
            </a:extLst>
          </p:cNvPr>
          <p:cNvSpPr txBox="1"/>
          <p:nvPr/>
        </p:nvSpPr>
        <p:spPr>
          <a:xfrm>
            <a:off x="1003883" y="258147"/>
            <a:ext cx="10184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Постановка задачи</a:t>
            </a:r>
            <a:endParaRPr lang="ru-RU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0AC59-2AA0-4D59-8517-A94405C68614}"/>
              </a:ext>
            </a:extLst>
          </p:cNvPr>
          <p:cNvSpPr txBox="1"/>
          <p:nvPr/>
        </p:nvSpPr>
        <p:spPr>
          <a:xfrm>
            <a:off x="711199" y="1361440"/>
            <a:ext cx="1107974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Собрать умную </a:t>
            </a:r>
            <a:r>
              <a:rPr lang="ru-RU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фотоловушку</a:t>
            </a: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, которая</a:t>
            </a: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сохраняет фотографии при детектировании движения</a:t>
            </a: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с помощью протоколов связи отправляет их на облачный сервис</a:t>
            </a:r>
            <a:b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Сервис должен уметь</a:t>
            </a: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классифицировать количество особей и их принадлежность к одному из выбранных видов</a:t>
            </a: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сохранять полученную информацию</a:t>
            </a:r>
            <a:b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Проект должен содержать мобильное приложение, которое по запросу егеря или лесничего в любой момент в режиме онлайн предоставляет записи с сервера о передвижении животных мимо каждой из </a:t>
            </a:r>
            <a:r>
              <a:rPr lang="ru-RU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фотоловушек</a:t>
            </a:r>
            <a:endParaRPr lang="ru-R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6F9CEB-02FC-4FF9-A7A5-DE0600DF8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034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13B2E-9612-48F5-B1E5-19CAC67F0E83}"/>
              </a:ext>
            </a:extLst>
          </p:cNvPr>
          <p:cNvSpPr txBox="1"/>
          <p:nvPr/>
        </p:nvSpPr>
        <p:spPr>
          <a:xfrm>
            <a:off x="1852969" y="258147"/>
            <a:ext cx="10184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Постановка задачи для устройства</a:t>
            </a:r>
            <a:endParaRPr lang="ru-RU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0AC59-2AA0-4D59-8517-A94405C68614}"/>
              </a:ext>
            </a:extLst>
          </p:cNvPr>
          <p:cNvSpPr txBox="1"/>
          <p:nvPr/>
        </p:nvSpPr>
        <p:spPr>
          <a:xfrm>
            <a:off x="711200" y="1810586"/>
            <a:ext cx="110797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Конструирование камеры</a:t>
            </a:r>
          </a:p>
          <a:p>
            <a:pPr marL="457200" indent="-457200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Программирование камеры </a:t>
            </a:r>
          </a:p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6F9CEB-02FC-4FF9-A7A5-DE0600DF8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AEFC09-5068-09C0-2DEE-D1E5F050E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28" y="1447263"/>
            <a:ext cx="4572000" cy="36861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F94F9A-7B81-6163-E881-CCCC6C9B5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8865" y="3743568"/>
            <a:ext cx="2891377" cy="277974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3E2D18-B1E8-721F-25E6-F47CE37608C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0" t="10189" r="6811" b="12047"/>
          <a:stretch/>
        </p:blipFill>
        <p:spPr>
          <a:xfrm>
            <a:off x="1503450" y="3538561"/>
            <a:ext cx="3679372" cy="254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5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13B2E-9612-48F5-B1E5-19CAC67F0E83}"/>
              </a:ext>
            </a:extLst>
          </p:cNvPr>
          <p:cNvSpPr txBox="1"/>
          <p:nvPr/>
        </p:nvSpPr>
        <p:spPr>
          <a:xfrm>
            <a:off x="1003883" y="258147"/>
            <a:ext cx="10184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Способы решения</a:t>
            </a:r>
            <a:endParaRPr lang="ru-RU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4861F6-C872-4B1C-9A3E-5D46FE18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5</a:t>
            </a:fld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0DB9658-B7B0-D967-08B0-A4F9AC945D5B}"/>
              </a:ext>
            </a:extLst>
          </p:cNvPr>
          <p:cNvGrpSpPr/>
          <p:nvPr/>
        </p:nvGrpSpPr>
        <p:grpSpPr>
          <a:xfrm>
            <a:off x="0" y="2095201"/>
            <a:ext cx="3183129" cy="4226030"/>
            <a:chOff x="1334442" y="1335287"/>
            <a:chExt cx="3183129" cy="422603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4E2AAE1-5E9A-237E-9A11-C9B9EDEA37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6328" l="10000" r="90000">
                          <a14:foregroundMark x1="32813" y1="60938" x2="32188" y2="66953"/>
                          <a14:foregroundMark x1="32813" y1="53359" x2="32396" y2="55859"/>
                          <a14:foregroundMark x1="75000" y1="90313" x2="75625" y2="91250"/>
                          <a14:foregroundMark x1="31771" y1="88281" x2="29896" y2="91719"/>
                          <a14:foregroundMark x1="71771" y1="79375" x2="71771" y2="81406"/>
                          <a14:backgroundMark x1="52917" y1="8281" x2="59062" y2="39219"/>
                          <a14:backgroundMark x1="41771" y1="10156" x2="40938" y2="46016"/>
                          <a14:backgroundMark x1="73542" y1="55859" x2="73750" y2="58438"/>
                        </a14:backgroundRemoval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442" y="1346174"/>
              <a:ext cx="3161357" cy="4215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9ED66F4D-E5DD-E4C3-63B7-A8F557CAD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6328" l="10000" r="90000">
                          <a14:foregroundMark x1="32813" y1="60938" x2="32188" y2="66953"/>
                          <a14:foregroundMark x1="32813" y1="53359" x2="32396" y2="55859"/>
                          <a14:foregroundMark x1="75000" y1="90313" x2="75625" y2="91250"/>
                          <a14:foregroundMark x1="31771" y1="88281" x2="29896" y2="91719"/>
                          <a14:foregroundMark x1="71771" y1="79375" x2="71771" y2="81406"/>
                          <a14:backgroundMark x1="52917" y1="8281" x2="59062" y2="39219"/>
                          <a14:backgroundMark x1="41771" y1="10156" x2="40938" y2="46016"/>
                          <a14:backgroundMark x1="73542" y1="55859" x2="73750" y2="58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214" y="1335287"/>
              <a:ext cx="3161357" cy="4215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0" name="Picture 4" descr="Система фото наблюдения своими руками на ESP32 CAM">
            <a:extLst>
              <a:ext uri="{FF2B5EF4-FFF2-40B4-BE49-F238E27FC236}">
                <a16:creationId xmlns:a16="http://schemas.microsoft.com/office/drawing/2014/main" id="{45FDD1CD-810B-B351-5149-9C3035919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07" b="89926" l="10000" r="90000">
                        <a14:foregroundMark x1="27833" y1="6074" x2="29833" y2="15852"/>
                        <a14:foregroundMark x1="28833" y1="4889" x2="29833" y2="11111"/>
                        <a14:foregroundMark x1="71250" y1="33926" x2="75583" y2="36444"/>
                        <a14:foregroundMark x1="76083" y1="36148" x2="76583" y2="37778"/>
                        <a14:foregroundMark x1="74750" y1="64889" x2="74000" y2="73481"/>
                        <a14:backgroundMark x1="30167" y1="55704" x2="38167" y2="59704"/>
                        <a14:backgroundMark x1="33500" y1="40741" x2="35083" y2="44593"/>
                        <a14:backgroundMark x1="26667" y1="4889" x2="26083" y2="9630"/>
                        <a14:backgroundMark x1="39333" y1="74074" x2="44917" y2="81778"/>
                        <a14:backgroundMark x1="42083" y1="75852" x2="43167" y2="75852"/>
                        <a14:backgroundMark x1="38583" y1="55111" x2="32917" y2="68000"/>
                        <a14:backgroundMark x1="76500" y1="61333" x2="89750" y2="59407"/>
                        <a14:backgroundMark x1="26917" y1="5926" x2="26667" y2="1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4" y="1089000"/>
            <a:ext cx="7678322" cy="431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338878-80A9-B115-0602-C9AAD2CCEE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83" y="1863169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27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13B2E-9612-48F5-B1E5-19CAC67F0E83}"/>
              </a:ext>
            </a:extLst>
          </p:cNvPr>
          <p:cNvSpPr txBox="1"/>
          <p:nvPr/>
        </p:nvSpPr>
        <p:spPr>
          <a:xfrm>
            <a:off x="1443841" y="278440"/>
            <a:ext cx="10184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Предлагаемое решение и результат</a:t>
            </a:r>
            <a:endParaRPr lang="ru-RU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8B6858-CA91-48E7-899E-020CC790C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6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096EB8-33E5-4C9A-916F-9EC79FB78FD8}"/>
              </a:ext>
            </a:extLst>
          </p:cNvPr>
          <p:cNvSpPr txBox="1"/>
          <p:nvPr/>
        </p:nvSpPr>
        <p:spPr>
          <a:xfrm>
            <a:off x="9583387" y="2867939"/>
            <a:ext cx="909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60%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5A084F7-1F6E-ABD6-D129-2204A03A5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21" y="1326332"/>
            <a:ext cx="3916387" cy="293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611B3427-C9E2-F618-B8DD-EF809566661D}"/>
              </a:ext>
            </a:extLst>
          </p:cNvPr>
          <p:cNvGraphicFramePr>
            <a:graphicFrameLocks noGrp="1"/>
          </p:cNvGraphicFramePr>
          <p:nvPr/>
        </p:nvGraphicFramePr>
        <p:xfrm>
          <a:off x="6571627" y="4445094"/>
          <a:ext cx="5473118" cy="2160000"/>
        </p:xfrm>
        <a:graphic>
          <a:graphicData uri="http://schemas.openxmlformats.org/drawingml/2006/table">
            <a:tbl>
              <a:tblPr/>
              <a:tblGrid>
                <a:gridCol w="2015960">
                  <a:extLst>
                    <a:ext uri="{9D8B030D-6E8A-4147-A177-3AD203B41FA5}">
                      <a16:colId xmlns:a16="http://schemas.microsoft.com/office/drawing/2014/main" val="3957374755"/>
                    </a:ext>
                  </a:extLst>
                </a:gridCol>
                <a:gridCol w="969377">
                  <a:extLst>
                    <a:ext uri="{9D8B030D-6E8A-4147-A177-3AD203B41FA5}">
                      <a16:colId xmlns:a16="http://schemas.microsoft.com/office/drawing/2014/main" val="2701381795"/>
                    </a:ext>
                  </a:extLst>
                </a:gridCol>
                <a:gridCol w="1295362">
                  <a:extLst>
                    <a:ext uri="{9D8B030D-6E8A-4147-A177-3AD203B41FA5}">
                      <a16:colId xmlns:a16="http://schemas.microsoft.com/office/drawing/2014/main" val="1779883974"/>
                    </a:ext>
                  </a:extLst>
                </a:gridCol>
                <a:gridCol w="1192419">
                  <a:extLst>
                    <a:ext uri="{9D8B030D-6E8A-4147-A177-3AD203B41FA5}">
                      <a16:colId xmlns:a16="http://schemas.microsoft.com/office/drawing/2014/main" val="1955656168"/>
                    </a:ext>
                  </a:extLst>
                </a:gridCol>
              </a:tblGrid>
              <a:tr h="456000">
                <a:tc>
                  <a:txBody>
                    <a:bodyPr/>
                    <a:lstStyle/>
                    <a:p>
                      <a:pPr algn="l" rtl="0" fontAlgn="base"/>
                      <a:r>
                        <a:rPr lang="ru-RU" sz="1400" b="0" i="0" dirty="0">
                          <a:effectLst/>
                          <a:latin typeface="Times New Roman" panose="02020603050405020304" pitchFamily="18" charset="0"/>
                        </a:rPr>
                        <a:t>Режимы работы </a:t>
                      </a:r>
                      <a:endParaRPr lang="ru-RU" b="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</a:rPr>
                        <a:t>BT0 </a:t>
                      </a:r>
                      <a:endParaRPr lang="en-US" b="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</a:rPr>
                        <a:t>SB1 </a:t>
                      </a:r>
                      <a:endParaRPr lang="en-US" b="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</a:rPr>
                        <a:t>SB2 </a:t>
                      </a:r>
                      <a:endParaRPr lang="en-US" b="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930351"/>
                  </a:ext>
                </a:extLst>
              </a:tr>
              <a:tr h="624000">
                <a:tc>
                  <a:txBody>
                    <a:bodyPr/>
                    <a:lstStyle/>
                    <a:p>
                      <a:pPr algn="l" rtl="0" fontAlgn="base"/>
                      <a:r>
                        <a:rPr lang="ru-RU" sz="1400" b="0" i="0" dirty="0">
                          <a:effectLst/>
                          <a:latin typeface="Times New Roman" panose="02020603050405020304" pitchFamily="18" charset="0"/>
                        </a:rPr>
                        <a:t>Программирование </a:t>
                      </a:r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</a:rPr>
                        <a:t>ESP32-CAM </a:t>
                      </a:r>
                      <a:endParaRPr lang="en-US" b="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</a:rPr>
                        <a:t>ON </a:t>
                      </a:r>
                      <a:endParaRPr lang="en-US" b="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ru-RU" sz="1400" b="0" i="0" dirty="0">
                          <a:effectLst/>
                          <a:latin typeface="Times New Roman" panose="02020603050405020304" pitchFamily="18" charset="0"/>
                        </a:rPr>
                        <a:t>Нажата  </a:t>
                      </a:r>
                      <a:endParaRPr lang="ru-RU" b="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ru-RU" sz="1400" b="0" i="0" dirty="0">
                          <a:effectLst/>
                          <a:latin typeface="Times New Roman" panose="02020603050405020304" pitchFamily="18" charset="0"/>
                        </a:rPr>
                        <a:t>Отжата </a:t>
                      </a:r>
                      <a:endParaRPr lang="ru-RU" b="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106613"/>
                  </a:ext>
                </a:extLst>
              </a:tr>
              <a:tr h="624000">
                <a:tc>
                  <a:txBody>
                    <a:bodyPr/>
                    <a:lstStyle/>
                    <a:p>
                      <a:pPr algn="l" rtl="0" fontAlgn="base"/>
                      <a:r>
                        <a:rPr lang="ru-RU" sz="1400" b="0" i="0" dirty="0">
                          <a:effectLst/>
                          <a:latin typeface="Times New Roman" panose="02020603050405020304" pitchFamily="18" charset="0"/>
                        </a:rPr>
                        <a:t>Программирование </a:t>
                      </a:r>
                      <a:r>
                        <a:rPr lang="en-US" sz="1400" b="0" i="0" dirty="0" err="1">
                          <a:effectLst/>
                          <a:latin typeface="Times New Roman" panose="02020603050405020304" pitchFamily="18" charset="0"/>
                        </a:rPr>
                        <a:t>Iskra</a:t>
                      </a:r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</a:rPr>
                        <a:t> Mini  </a:t>
                      </a:r>
                      <a:endParaRPr lang="en-US" b="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</a:rPr>
                        <a:t>OFF </a:t>
                      </a:r>
                      <a:endParaRPr lang="en-US" b="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ru-RU" sz="1400" b="0" i="0" dirty="0">
                          <a:effectLst/>
                          <a:latin typeface="Times New Roman" panose="02020603050405020304" pitchFamily="18" charset="0"/>
                        </a:rPr>
                        <a:t>Отжата </a:t>
                      </a:r>
                      <a:endParaRPr lang="ru-RU" b="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ru-RU" sz="1400" b="0" i="0" dirty="0">
                          <a:effectLst/>
                          <a:latin typeface="Times New Roman" panose="02020603050405020304" pitchFamily="18" charset="0"/>
                        </a:rPr>
                        <a:t>Отжата </a:t>
                      </a:r>
                      <a:endParaRPr lang="ru-RU" b="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6681"/>
                  </a:ext>
                </a:extLst>
              </a:tr>
              <a:tr h="456000">
                <a:tc>
                  <a:txBody>
                    <a:bodyPr/>
                    <a:lstStyle/>
                    <a:p>
                      <a:pPr algn="l" rtl="0" fontAlgn="base"/>
                      <a:r>
                        <a:rPr lang="ru-RU" sz="1400" b="0" i="0" dirty="0">
                          <a:effectLst/>
                          <a:latin typeface="Times New Roman" panose="02020603050405020304" pitchFamily="18" charset="0"/>
                        </a:rPr>
                        <a:t>Работа устройства </a:t>
                      </a:r>
                      <a:endParaRPr lang="ru-RU" b="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</a:rPr>
                        <a:t>OFF </a:t>
                      </a:r>
                      <a:endParaRPr lang="en-US" b="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ru-RU" sz="1400" b="0" i="0" dirty="0">
                          <a:effectLst/>
                          <a:latin typeface="Times New Roman" panose="02020603050405020304" pitchFamily="18" charset="0"/>
                        </a:rPr>
                        <a:t>Нажата </a:t>
                      </a:r>
                      <a:endParaRPr lang="ru-RU" b="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ru-RU" sz="1400" b="0" i="0" dirty="0">
                          <a:effectLst/>
                          <a:latin typeface="Times New Roman" panose="02020603050405020304" pitchFamily="18" charset="0"/>
                        </a:rPr>
                        <a:t>Отжата </a:t>
                      </a:r>
                      <a:endParaRPr lang="ru-RU" b="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208504"/>
                  </a:ext>
                </a:extLst>
              </a:tr>
            </a:tbl>
          </a:graphicData>
        </a:graphic>
      </p:graphicFrame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49B0E08-E3D5-12FA-C083-CF32AED1F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58" y="1294245"/>
            <a:ext cx="5608481" cy="4521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0EFED5-F1EE-9599-0F51-96B4391A5F5F}"/>
              </a:ext>
            </a:extLst>
          </p:cNvPr>
          <p:cNvSpPr txBox="1"/>
          <p:nvPr/>
        </p:nvSpPr>
        <p:spPr>
          <a:xfrm>
            <a:off x="439958" y="60078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6"/>
              </a:rPr>
              <a:t>https</a:t>
            </a:r>
            <a:r>
              <a:rPr lang="ru-RU" sz="1800" b="0" i="0" u="sng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6"/>
              </a:rPr>
              <a:t>://</a:t>
            </a:r>
            <a:r>
              <a:rPr lang="en-US" sz="1800" b="0" i="0" u="sng" strike="noStrike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6"/>
              </a:rPr>
              <a:t>github</a:t>
            </a:r>
            <a:r>
              <a:rPr lang="ru-RU" sz="1800" b="0" i="0" u="sng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6"/>
              </a:rPr>
              <a:t>.</a:t>
            </a:r>
            <a:r>
              <a:rPr lang="en-US" sz="1800" b="0" i="0" u="sng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6"/>
              </a:rPr>
              <a:t>com</a:t>
            </a:r>
            <a:r>
              <a:rPr lang="ru-RU" sz="1800" b="0" i="0" u="sng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6"/>
              </a:rPr>
              <a:t>/</a:t>
            </a:r>
            <a:r>
              <a:rPr lang="en-US" sz="1800" b="0" i="0" u="sng" strike="noStrike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6"/>
              </a:rPr>
              <a:t>ValeriaIM</a:t>
            </a:r>
            <a:r>
              <a:rPr lang="ru-RU" sz="1800" b="0" i="0" u="sng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6"/>
              </a:rPr>
              <a:t>/</a:t>
            </a:r>
            <a:r>
              <a:rPr lang="en-US" sz="1800" b="0" i="0" u="sng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6"/>
              </a:rPr>
              <a:t>ESP</a:t>
            </a:r>
            <a:r>
              <a:rPr lang="ru-RU" sz="1800" b="0" i="0" u="sng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6"/>
              </a:rPr>
              <a:t>32-</a:t>
            </a:r>
            <a:r>
              <a:rPr lang="en-US" sz="1800" b="0" i="0" u="sng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6"/>
              </a:rPr>
              <a:t>Arduino</a:t>
            </a:r>
            <a:r>
              <a:rPr lang="ru-RU" sz="1800" b="0" i="0" u="sng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6"/>
              </a:rPr>
              <a:t>-</a:t>
            </a:r>
            <a:r>
              <a:rPr lang="en-US" sz="1800" b="0" i="0" u="sng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6"/>
              </a:rPr>
              <a:t>UDP</a:t>
            </a:r>
            <a:r>
              <a:rPr lang="ru-RU" sz="1800" b="0" i="0" u="sng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6"/>
              </a:rPr>
              <a:t>/</a:t>
            </a:r>
            <a:r>
              <a:rPr lang="en-US" sz="1800" b="0" i="0" u="sng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6"/>
              </a:rPr>
              <a:t>tree</a:t>
            </a:r>
            <a:r>
              <a:rPr lang="ru-RU" sz="1800" b="0" i="0" u="sng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6"/>
              </a:rPr>
              <a:t>/</a:t>
            </a:r>
            <a:r>
              <a:rPr lang="en-US" sz="1800" b="0" i="0" u="sng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6"/>
              </a:rPr>
              <a:t>main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053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13B2E-9612-48F5-B1E5-19CAC67F0E83}"/>
              </a:ext>
            </a:extLst>
          </p:cNvPr>
          <p:cNvSpPr txBox="1"/>
          <p:nvPr/>
        </p:nvSpPr>
        <p:spPr>
          <a:xfrm>
            <a:off x="1852969" y="258147"/>
            <a:ext cx="10184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Постановка задачи для сервера</a:t>
            </a:r>
            <a:endParaRPr lang="ru-RU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0AC59-2AA0-4D59-8517-A94405C68614}"/>
              </a:ext>
            </a:extLst>
          </p:cNvPr>
          <p:cNvSpPr txBox="1"/>
          <p:nvPr/>
        </p:nvSpPr>
        <p:spPr>
          <a:xfrm>
            <a:off x="711199" y="1361440"/>
            <a:ext cx="110797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На вход картинка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RGB</a:t>
            </a:r>
            <a:endParaRPr lang="ru-R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На выход количество особей</a:t>
            </a: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по 6 классам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Сервис умеет</a:t>
            </a:r>
          </a:p>
          <a:p>
            <a:pPr marL="914400" lvl="1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Получать с </a:t>
            </a:r>
            <a:r>
              <a:rPr lang="ru-RU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фотоловушки</a:t>
            </a:r>
            <a:endParaRPr lang="ru-R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Получать с компьютера</a:t>
            </a:r>
          </a:p>
          <a:p>
            <a:pPr marL="914400" lvl="1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Классифицировать</a:t>
            </a:r>
          </a:p>
          <a:p>
            <a:pPr marL="914400" lvl="1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Хранить</a:t>
            </a: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ru-R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ru-R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Бесстрашный лось - Охотники.ру">
            <a:extLst>
              <a:ext uri="{FF2B5EF4-FFF2-40B4-BE49-F238E27FC236}">
                <a16:creationId xmlns:a16="http://schemas.microsoft.com/office/drawing/2014/main" id="{7C7E3FB6-C73E-4B1B-A5B8-4DEE377AD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61440"/>
            <a:ext cx="3135947" cy="235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бан: почему это животное опаснее, чем акула-людоед | Кириллица | Дзен">
            <a:extLst>
              <a:ext uri="{FF2B5EF4-FFF2-40B4-BE49-F238E27FC236}">
                <a16:creationId xmlns:a16="http://schemas.microsoft.com/office/drawing/2014/main" id="{58CA631F-E156-44A8-A548-A2C665601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18"/>
          <a:stretch/>
        </p:blipFill>
        <p:spPr bwMode="auto">
          <a:xfrm>
            <a:off x="8567155" y="2195297"/>
            <a:ext cx="2781566" cy="221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Европейская рысь - картинки и фото poknok.art">
            <a:extLst>
              <a:ext uri="{FF2B5EF4-FFF2-40B4-BE49-F238E27FC236}">
                <a16:creationId xmlns:a16="http://schemas.microsoft.com/office/drawing/2014/main" id="{F1BF31B4-3B03-4FC9-AD41-037506ADF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758" y="3587525"/>
            <a:ext cx="2861720" cy="235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Ученые посоветовали, как избежать нападения медведей - РИА Новости,  03.03.2020">
            <a:extLst>
              <a:ext uri="{FF2B5EF4-FFF2-40B4-BE49-F238E27FC236}">
                <a16:creationId xmlns:a16="http://schemas.microsoft.com/office/drawing/2014/main" id="{FCD3DEEF-367C-48DF-A767-3BEBB4EDE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154" y="4180464"/>
            <a:ext cx="2497085" cy="249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6F9CEB-02FC-4FF9-A7A5-DE0600DF8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85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13B2E-9612-48F5-B1E5-19CAC67F0E83}"/>
              </a:ext>
            </a:extLst>
          </p:cNvPr>
          <p:cNvSpPr txBox="1"/>
          <p:nvPr/>
        </p:nvSpPr>
        <p:spPr>
          <a:xfrm>
            <a:off x="1003883" y="258147"/>
            <a:ext cx="10184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Способы решения</a:t>
            </a:r>
            <a:endParaRPr lang="ru-RU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BC308-5D02-4C54-99F3-92A23AC91068}"/>
              </a:ext>
            </a:extLst>
          </p:cNvPr>
          <p:cNvSpPr txBox="1"/>
          <p:nvPr/>
        </p:nvSpPr>
        <p:spPr>
          <a:xfrm>
            <a:off x="711199" y="1361440"/>
            <a:ext cx="110797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MegaDetector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Дообучить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сети</a:t>
            </a:r>
          </a:p>
          <a:p>
            <a:pPr marL="914400" lvl="1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acc(ResNet50) = 0.25</a:t>
            </a:r>
          </a:p>
          <a:p>
            <a:pPr marL="914400" lvl="1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acc(EfficientNetv2-L) = 0.31 </a:t>
            </a:r>
          </a:p>
          <a:p>
            <a:pPr marL="914400" lvl="1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acc(MobileNetv3-L) = 0.2 </a:t>
            </a:r>
            <a:endParaRPr lang="ru-RU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4861F6-C872-4B1C-9A3E-5D46FE18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8</a:t>
            </a:fld>
            <a:endParaRPr lang="ru-RU"/>
          </a:p>
        </p:txBody>
      </p:sp>
      <p:pic>
        <p:nvPicPr>
          <p:cNvPr id="2052" name="Picture 4" descr="Файл изображения Moose Png - PNG All">
            <a:extLst>
              <a:ext uri="{FF2B5EF4-FFF2-40B4-BE49-F238E27FC236}">
                <a16:creationId xmlns:a16="http://schemas.microsoft.com/office/drawing/2014/main" id="{3AAA16AB-7E1F-434F-B97A-707374E43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580" y="3547561"/>
            <a:ext cx="3170382" cy="262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D40208F-8B30-42F6-8BA7-9ED9D8E2DC3C}"/>
              </a:ext>
            </a:extLst>
          </p:cNvPr>
          <p:cNvCxnSpPr/>
          <p:nvPr/>
        </p:nvCxnSpPr>
        <p:spPr>
          <a:xfrm>
            <a:off x="7469580" y="3547561"/>
            <a:ext cx="3265714" cy="262527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F87EC43D-693E-4719-A4B5-F4AB7DD4454B}"/>
              </a:ext>
            </a:extLst>
          </p:cNvPr>
          <p:cNvCxnSpPr>
            <a:cxnSpLocks/>
          </p:cNvCxnSpPr>
          <p:nvPr/>
        </p:nvCxnSpPr>
        <p:spPr>
          <a:xfrm flipH="1">
            <a:off x="7671460" y="3681351"/>
            <a:ext cx="2968502" cy="249148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558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0"/>
          <a:stretch/>
        </p:blipFill>
        <p:spPr>
          <a:xfrm>
            <a:off x="603100" y="319559"/>
            <a:ext cx="1342931" cy="434420"/>
          </a:xfrm>
        </p:spPr>
      </p:pic>
      <p:sp>
        <p:nvSpPr>
          <p:cNvPr id="3" name="Прямоугольник 2"/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13B2E-9612-48F5-B1E5-19CAC67F0E83}"/>
              </a:ext>
            </a:extLst>
          </p:cNvPr>
          <p:cNvSpPr txBox="1"/>
          <p:nvPr/>
        </p:nvSpPr>
        <p:spPr>
          <a:xfrm>
            <a:off x="1003883" y="258147"/>
            <a:ext cx="10184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Набор данных</a:t>
            </a:r>
            <a:endParaRPr lang="ru-RU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BC308-5D02-4C54-99F3-92A23AC91068}"/>
              </a:ext>
            </a:extLst>
          </p:cNvPr>
          <p:cNvSpPr txBox="1"/>
          <p:nvPr/>
        </p:nvSpPr>
        <p:spPr>
          <a:xfrm>
            <a:off x="711199" y="1361440"/>
            <a:ext cx="110797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Обучение 75к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Idaho + NACTI</a:t>
            </a:r>
          </a:p>
          <a:p>
            <a:pPr marL="914400" lvl="1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Фотоловушки</a:t>
            </a:r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Любительские фото</a:t>
            </a:r>
          </a:p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Валидация 15к</a:t>
            </a:r>
          </a:p>
          <a:p>
            <a:pPr marL="914400" lvl="1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Idaho + NACTI</a:t>
            </a:r>
          </a:p>
          <a:p>
            <a:pPr marL="914400" lvl="1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Фотоловушки</a:t>
            </a:r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Любительские фото</a:t>
            </a:r>
          </a:p>
          <a:p>
            <a:pPr marL="457200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Тест 5к</a:t>
            </a:r>
          </a:p>
          <a:p>
            <a:pPr marL="914400" lvl="1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Фотоловушки</a:t>
            </a:r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4861F6-C872-4B1C-9A3E-5D46FE18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9</a:t>
            </a:fld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C02BAC9-8B85-46F1-996B-BB484AE43517}"/>
              </a:ext>
            </a:extLst>
          </p:cNvPr>
          <p:cNvSpPr/>
          <p:nvPr/>
        </p:nvSpPr>
        <p:spPr>
          <a:xfrm>
            <a:off x="9411747" y="1203865"/>
            <a:ext cx="1440000" cy="72000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800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400</a:t>
            </a:r>
          </a:p>
        </p:txBody>
      </p:sp>
      <p:pic>
        <p:nvPicPr>
          <p:cNvPr id="12" name="Picture 36">
            <a:extLst>
              <a:ext uri="{FF2B5EF4-FFF2-40B4-BE49-F238E27FC236}">
                <a16:creationId xmlns:a16="http://schemas.microsoft.com/office/drawing/2014/main" id="{B3393A3C-7F74-4A71-9C68-C55AD1401AB5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824" y="1287381"/>
            <a:ext cx="2879725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38">
            <a:extLst>
              <a:ext uri="{FF2B5EF4-FFF2-40B4-BE49-F238E27FC236}">
                <a16:creationId xmlns:a16="http://schemas.microsoft.com/office/drawing/2014/main" id="{60FE26A0-2B79-4CF1-98A7-318BBDB3BEC2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6016"/>
          <a:stretch/>
        </p:blipFill>
        <p:spPr bwMode="auto">
          <a:xfrm>
            <a:off x="8600003" y="2336676"/>
            <a:ext cx="2879725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29">
            <a:extLst>
              <a:ext uri="{FF2B5EF4-FFF2-40B4-BE49-F238E27FC236}">
                <a16:creationId xmlns:a16="http://schemas.microsoft.com/office/drawing/2014/main" id="{CD86A28A-D335-4514-92F2-DE6A4DC1F3C0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823" y="2853676"/>
            <a:ext cx="2879725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30">
            <a:extLst>
              <a:ext uri="{FF2B5EF4-FFF2-40B4-BE49-F238E27FC236}">
                <a16:creationId xmlns:a16="http://schemas.microsoft.com/office/drawing/2014/main" id="{C8C41404-609D-401D-A75E-079165AF9D6E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10" b="4492"/>
          <a:stretch/>
        </p:blipFill>
        <p:spPr bwMode="auto">
          <a:xfrm>
            <a:off x="8610600" y="3899498"/>
            <a:ext cx="2879725" cy="144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41">
            <a:extLst>
              <a:ext uri="{FF2B5EF4-FFF2-40B4-BE49-F238E27FC236}">
                <a16:creationId xmlns:a16="http://schemas.microsoft.com/office/drawing/2014/main" id="{64D85CA6-3DFC-496D-B236-3A8CDA3B7124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825" y="4402096"/>
            <a:ext cx="2879725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8021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4964</TotalTime>
  <Words>644</Words>
  <Application>Microsoft Office PowerPoint</Application>
  <PresentationFormat>Широкоэкранный</PresentationFormat>
  <Paragraphs>209</Paragraphs>
  <Slides>20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Segoe UI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Design</dc:creator>
  <cp:lastModifiedBy>Elena Gabdorakhmanova</cp:lastModifiedBy>
  <cp:revision>165</cp:revision>
  <dcterms:created xsi:type="dcterms:W3CDTF">2019-05-31T06:38:44Z</dcterms:created>
  <dcterms:modified xsi:type="dcterms:W3CDTF">2023-06-27T05:02:37Z</dcterms:modified>
</cp:coreProperties>
</file>